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57" r:id="rId4"/>
    <p:sldId id="266" r:id="rId5"/>
    <p:sldId id="259" r:id="rId6"/>
    <p:sldId id="267" r:id="rId7"/>
    <p:sldId id="258" r:id="rId8"/>
    <p:sldId id="268" r:id="rId9"/>
    <p:sldId id="260" r:id="rId10"/>
    <p:sldId id="261" r:id="rId11"/>
    <p:sldId id="262" r:id="rId12"/>
    <p:sldId id="263" r:id="rId13"/>
    <p:sldId id="265" r:id="rId14"/>
    <p:sldId id="264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150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/>
              <a:t>Cliquez et modifiez le titre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2DF66AD8-BC4A-4004-9882-414398D930CA}" type="datetimeFigureOut">
              <a:rPr lang="en-US" smtClean="0"/>
              <a:t>9/22/2017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B9D2C864-9362-43C7-A136-D9C41D93A96D}" type="slidenum">
              <a:rPr lang="en-US" smtClean="0"/>
              <a:t>‹N°›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‹N°›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‹N°›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fr-FR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fr-FR"/>
              <a:t>Cliquez et modifiez le titre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‹N°›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mages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fr-FR"/>
              <a:t>Cliquez et modifiez le titre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u-dessus de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fr-FR"/>
              <a:t>Cliquez et modifiez le titre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‹N°›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mages au-dessus de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fr-FR"/>
              <a:t>Cliquez et modifiez le titre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fr-FR"/>
              <a:t>Cliquez et modifiez le titre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 avec filigran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fr-FR"/>
              <a:t>Cliquez et modifiez le titre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9/22/2017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B9D2C864-9362-43C7-A136-D9C41D93A96D}" type="slidenum">
              <a:rPr lang="en-US" smtClean="0"/>
              <a:t>‹N°›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/>
              <a:t>Cliquez et modifiez le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‹N°›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avec filigra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fr-FR"/>
              <a:t>Cliquez et modifiez le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‹N°›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avec imag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fr-FR"/>
              <a:t>Cliquez et modifiez le titre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9/22/2017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‹N°›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us, Haut et b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‹N°›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8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7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/>
              <a:t>Cliquez et modifiez le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9/22/2017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B9D2C864-9362-43C7-A136-D9C41D93A96D}" type="slidenum">
              <a:rPr lang="en-US" smtClean="0"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28605" y="2116874"/>
            <a:ext cx="7624185" cy="3418599"/>
          </a:xfrm>
        </p:spPr>
        <p:txBody>
          <a:bodyPr/>
          <a:lstStyle/>
          <a:p>
            <a:r>
              <a:rPr lang="fr-FR" sz="5400" dirty="0">
                <a:latin typeface="Edwardian Script ITC"/>
                <a:cs typeface="Edwardian Script ITC"/>
              </a:rPr>
              <a:t>« </a:t>
            </a:r>
            <a:r>
              <a:rPr lang="fr-FR" sz="8000" dirty="0">
                <a:latin typeface="Edwardian Script ITC"/>
                <a:cs typeface="Edwardian Script ITC"/>
              </a:rPr>
              <a:t>Les Contes de </a:t>
            </a:r>
            <a:r>
              <a:rPr lang="fr-FR" sz="8000" dirty="0" err="1">
                <a:latin typeface="Edwardian Script ITC"/>
                <a:cs typeface="Edwardian Script ITC"/>
              </a:rPr>
              <a:t>Beedle</a:t>
            </a:r>
            <a:r>
              <a:rPr lang="fr-FR" sz="8000" dirty="0">
                <a:latin typeface="Edwardian Script ITC"/>
                <a:cs typeface="Edwardian Script ITC"/>
              </a:rPr>
              <a:t> 		le Barde »</a:t>
            </a:r>
            <a:br>
              <a:rPr lang="fr-FR" sz="8000" dirty="0"/>
            </a:br>
            <a:br>
              <a:rPr lang="fr-FR" sz="4400" dirty="0"/>
            </a:br>
            <a:r>
              <a:rPr lang="fr-FR" sz="4400" dirty="0"/>
              <a:t>		</a:t>
            </a:r>
            <a:br>
              <a:rPr lang="fr-FR" sz="4400" dirty="0"/>
            </a:br>
            <a:br>
              <a:rPr lang="fr-FR" sz="4400" dirty="0"/>
            </a:br>
            <a:endParaRPr lang="fr-FR" sz="44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667000" y="5089844"/>
            <a:ext cx="6477000" cy="1174088"/>
          </a:xfrm>
        </p:spPr>
        <p:txBody>
          <a:bodyPr/>
          <a:lstStyle/>
          <a:p>
            <a:pPr algn="just"/>
            <a:r>
              <a:rPr lang="fr-FR" sz="6000" dirty="0"/>
              <a:t>J.K. Rowling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38723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a_Fontaine_de_la_Bonne_Fortune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50" r="31306"/>
          <a:stretch/>
        </p:blipFill>
        <p:spPr>
          <a:xfrm>
            <a:off x="0" y="1"/>
            <a:ext cx="1748118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748118" y="590515"/>
            <a:ext cx="7395882" cy="5078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3600" dirty="0"/>
              <a:t>« La deuxième, qui s’appelait </a:t>
            </a:r>
            <a:r>
              <a:rPr lang="fr-FR" sz="3600" b="1" dirty="0" err="1"/>
              <a:t>Altheda</a:t>
            </a:r>
            <a:r>
              <a:rPr lang="fr-FR" sz="3600" dirty="0"/>
              <a:t>, s’était vu voler sa maison, son or et sa baguette magique par un sorcier malfaisant. Elle espérait que la fontaine pourrait mettre un terme à son désarroi et à sa pauvreté. »</a:t>
            </a:r>
          </a:p>
          <a:p>
            <a:pPr algn="just"/>
            <a:endParaRPr lang="fr-FR" sz="3600" dirty="0"/>
          </a:p>
          <a:p>
            <a:pPr marL="571500" indent="-571500" algn="just">
              <a:buFont typeface="Wingdings" charset="2"/>
              <a:buChar char="²"/>
            </a:pPr>
            <a:r>
              <a:rPr lang="fr-FR" sz="3600" dirty="0" err="1"/>
              <a:t>Altheda</a:t>
            </a:r>
            <a:r>
              <a:rPr lang="fr-FR" sz="3600" dirty="0"/>
              <a:t> </a:t>
            </a:r>
            <a:r>
              <a:rPr lang="fr-FR" sz="3600" dirty="0">
                <a:sym typeface="Wingdings"/>
              </a:rPr>
              <a:t></a:t>
            </a:r>
            <a:r>
              <a:rPr lang="fr-FR" sz="3600" dirty="0"/>
              <a:t> Grec ancien &gt; pureté </a:t>
            </a:r>
          </a:p>
          <a:p>
            <a:pPr algn="just"/>
            <a:r>
              <a:rPr lang="fr-FR" sz="3600" dirty="0"/>
              <a:t>                           et/ou guérisseur</a:t>
            </a:r>
          </a:p>
        </p:txBody>
      </p:sp>
    </p:spTree>
    <p:extLst>
      <p:ext uri="{BB962C8B-B14F-4D97-AF65-F5344CB8AC3E}">
        <p14:creationId xmlns:p14="http://schemas.microsoft.com/office/powerpoint/2010/main" val="2971286037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a_Fontaine_de_la_Bonne_Fortune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98" r="49285"/>
          <a:stretch/>
        </p:blipFill>
        <p:spPr>
          <a:xfrm>
            <a:off x="-1" y="0"/>
            <a:ext cx="1897529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897528" y="0"/>
            <a:ext cx="7246472" cy="6186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fr-FR" sz="3600" dirty="0"/>
          </a:p>
          <a:p>
            <a:pPr algn="just"/>
            <a:r>
              <a:rPr lang="fr-FR" sz="3600" dirty="0"/>
              <a:t>« La troisième, qui s’appelait </a:t>
            </a:r>
            <a:r>
              <a:rPr lang="fr-FR" sz="3600" b="1" dirty="0" err="1"/>
              <a:t>Amata</a:t>
            </a:r>
            <a:r>
              <a:rPr lang="fr-FR" sz="3600" dirty="0"/>
              <a:t>, avait été abandonnée par un homme qu’elle aimait tendrement, et elle pensait que jamais son cœur n’en guérirait. Elle espérait que la fontaine apaiserait son chagrin et sa nostalgie. » </a:t>
            </a:r>
          </a:p>
          <a:p>
            <a:pPr marL="285750" indent="-285750" algn="just">
              <a:buFontTx/>
              <a:buChar char="-"/>
            </a:pPr>
            <a:endParaRPr lang="fr-FR" sz="3600" dirty="0"/>
          </a:p>
          <a:p>
            <a:pPr marL="285750" indent="-285750" algn="just">
              <a:buFontTx/>
              <a:buChar char="-"/>
            </a:pPr>
            <a:endParaRPr lang="fr-FR" sz="3600" dirty="0"/>
          </a:p>
          <a:p>
            <a:pPr marL="571500" indent="-571500" algn="just">
              <a:buFont typeface="Wingdings" charset="2"/>
              <a:buChar char="²"/>
            </a:pPr>
            <a:r>
              <a:rPr lang="fr-FR" sz="3600" dirty="0"/>
              <a:t> </a:t>
            </a:r>
            <a:r>
              <a:rPr lang="fr-FR" sz="3600" dirty="0" err="1"/>
              <a:t>Amata</a:t>
            </a:r>
            <a:r>
              <a:rPr lang="fr-FR" sz="3600" dirty="0"/>
              <a:t>, </a:t>
            </a:r>
            <a:r>
              <a:rPr lang="fr-FR" sz="3600" dirty="0" err="1"/>
              <a:t>ae</a:t>
            </a:r>
            <a:r>
              <a:rPr lang="fr-FR" sz="3600" dirty="0"/>
              <a:t>, f </a:t>
            </a:r>
            <a:r>
              <a:rPr lang="fr-FR" sz="3600" dirty="0">
                <a:sym typeface="Wingdings"/>
              </a:rPr>
              <a:t></a:t>
            </a:r>
            <a:r>
              <a:rPr lang="fr-FR" sz="3600" dirty="0"/>
              <a:t> celle qui éprouve un amour partagé, amante</a:t>
            </a:r>
          </a:p>
        </p:txBody>
      </p:sp>
    </p:spTree>
    <p:extLst>
      <p:ext uri="{BB962C8B-B14F-4D97-AF65-F5344CB8AC3E}">
        <p14:creationId xmlns:p14="http://schemas.microsoft.com/office/powerpoint/2010/main" val="3965243549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a_Fontaine_de_la_Bonne_Fortune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087"/>
          <a:stretch/>
        </p:blipFill>
        <p:spPr>
          <a:xfrm>
            <a:off x="0" y="0"/>
            <a:ext cx="2599765" cy="692055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556000" y="405848"/>
            <a:ext cx="4572000" cy="618630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fr-FR" sz="4400" b="1" dirty="0"/>
              <a:t>Sir </a:t>
            </a:r>
            <a:r>
              <a:rPr lang="fr-FR" sz="4400" b="1" dirty="0" err="1"/>
              <a:t>Sanchance</a:t>
            </a:r>
            <a:r>
              <a:rPr lang="fr-FR" sz="4400" dirty="0"/>
              <a:t> est décrit comme un chevalier à la mine lugubre qui n’a vraiment aucune confiance en lui ni aucun talent qui le différencierait des autres. </a:t>
            </a:r>
          </a:p>
        </p:txBody>
      </p:sp>
    </p:spTree>
    <p:extLst>
      <p:ext uri="{BB962C8B-B14F-4D97-AF65-F5344CB8AC3E}">
        <p14:creationId xmlns:p14="http://schemas.microsoft.com/office/powerpoint/2010/main" val="2470940248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59833" y="349251"/>
            <a:ext cx="8456084" cy="6001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400" b="1" u="sng" dirty="0"/>
              <a:t>Structure narrative (Claude </a:t>
            </a:r>
            <a:r>
              <a:rPr lang="fr-FR" sz="2400" b="1" u="sng" dirty="0" err="1"/>
              <a:t>Brémond</a:t>
            </a:r>
            <a:r>
              <a:rPr lang="fr-FR" sz="2400" b="1" u="sng" dirty="0"/>
              <a:t>) </a:t>
            </a:r>
            <a:r>
              <a:rPr lang="fr-FR" sz="2400" dirty="0"/>
              <a:t>: </a:t>
            </a:r>
          </a:p>
          <a:p>
            <a:pPr algn="just"/>
            <a:endParaRPr lang="fr-FR" sz="2400" dirty="0"/>
          </a:p>
          <a:p>
            <a:pPr algn="just"/>
            <a:r>
              <a:rPr lang="fr-FR" sz="2400" dirty="0"/>
              <a:t> - </a:t>
            </a:r>
            <a:r>
              <a:rPr lang="fr-FR" sz="2400" b="1" dirty="0"/>
              <a:t>Situation initiale </a:t>
            </a:r>
            <a:r>
              <a:rPr lang="fr-FR" sz="2400" dirty="0"/>
              <a:t>classique </a:t>
            </a:r>
            <a:r>
              <a:rPr lang="fr-FR" sz="2400" dirty="0">
                <a:sym typeface="Wingdings"/>
              </a:rPr>
              <a:t> les héros connaissent tous des difficultés (élément perturbateur) qu’ils veulent régler .  </a:t>
            </a:r>
          </a:p>
          <a:p>
            <a:pPr algn="just"/>
            <a:r>
              <a:rPr lang="fr-FR" sz="2400" dirty="0">
                <a:sym typeface="Wingdings"/>
              </a:rPr>
              <a:t>  </a:t>
            </a:r>
          </a:p>
          <a:p>
            <a:pPr algn="just"/>
            <a:r>
              <a:rPr lang="fr-FR" sz="2400" dirty="0">
                <a:sym typeface="Wingdings"/>
              </a:rPr>
              <a:t> - </a:t>
            </a:r>
            <a:r>
              <a:rPr lang="fr-FR" sz="2400" b="1" dirty="0">
                <a:sym typeface="Wingdings"/>
              </a:rPr>
              <a:t>L’objet magique </a:t>
            </a:r>
            <a:r>
              <a:rPr lang="fr-FR" sz="2400" dirty="0">
                <a:sym typeface="Wingdings"/>
              </a:rPr>
              <a:t>n’en est pas un  la magie n’est pas nécessairement utile à la résolution d’un problème  chercher des solutions dans des valeurs plus humaines.</a:t>
            </a:r>
          </a:p>
          <a:p>
            <a:pPr algn="just"/>
            <a:endParaRPr lang="fr-FR" sz="2400" dirty="0">
              <a:sym typeface="Wingdings"/>
            </a:endParaRPr>
          </a:p>
          <a:p>
            <a:pPr algn="just"/>
            <a:r>
              <a:rPr lang="fr-FR" sz="2400" dirty="0">
                <a:sym typeface="Wingdings"/>
              </a:rPr>
              <a:t> - </a:t>
            </a:r>
            <a:r>
              <a:rPr lang="fr-FR" sz="2400" b="1" dirty="0">
                <a:sym typeface="Wingdings"/>
              </a:rPr>
              <a:t>Opposants </a:t>
            </a:r>
            <a:r>
              <a:rPr lang="fr-FR" sz="2400" dirty="0">
                <a:sym typeface="Wingdings"/>
              </a:rPr>
              <a:t>= les héros  Nous sommes notre pire ennemi et notre plus grand obstacle. </a:t>
            </a:r>
          </a:p>
          <a:p>
            <a:pPr algn="just"/>
            <a:endParaRPr lang="fr-FR" sz="2400" dirty="0">
              <a:sym typeface="Wingdings"/>
            </a:endParaRPr>
          </a:p>
          <a:p>
            <a:pPr algn="just"/>
            <a:r>
              <a:rPr lang="fr-FR" sz="2400" dirty="0">
                <a:sym typeface="Wingdings"/>
              </a:rPr>
              <a:t> - </a:t>
            </a:r>
            <a:r>
              <a:rPr lang="fr-FR" sz="2400" b="1" dirty="0">
                <a:sym typeface="Wingdings"/>
              </a:rPr>
              <a:t>Adjuvants </a:t>
            </a:r>
            <a:r>
              <a:rPr lang="fr-FR" sz="2400" dirty="0">
                <a:sym typeface="Wingdings"/>
              </a:rPr>
              <a:t>changent : un héros fait ses preuves et est aidé par les trois autres puis le héros précédent devient adjuvant pour aider l’un des autres héros.</a:t>
            </a:r>
          </a:p>
          <a:p>
            <a:pPr algn="just"/>
            <a:r>
              <a:rPr lang="fr-FR" sz="2400" dirty="0">
                <a:sym typeface="Wingdings"/>
              </a:rPr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3002366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574429" y="25916"/>
            <a:ext cx="4337259" cy="8032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4000" b="1" dirty="0">
                <a:sym typeface="Wingdings"/>
              </a:rPr>
              <a:t>Thématiques récurrentes chez Rowling </a:t>
            </a:r>
            <a:r>
              <a:rPr lang="fr-FR" sz="4000" dirty="0">
                <a:sym typeface="Wingdings"/>
              </a:rPr>
              <a:t>: </a:t>
            </a:r>
          </a:p>
          <a:p>
            <a:pPr marL="571500" indent="-571500" algn="just">
              <a:buFontTx/>
              <a:buChar char="-"/>
            </a:pPr>
            <a:r>
              <a:rPr lang="fr-FR" sz="4000" dirty="0">
                <a:sym typeface="Wingdings"/>
              </a:rPr>
              <a:t>la force de l’Amour, de l’Amitié et du Courage</a:t>
            </a:r>
          </a:p>
          <a:p>
            <a:pPr algn="just"/>
            <a:endParaRPr lang="fr-FR" sz="4000" dirty="0">
              <a:sym typeface="Wingdings"/>
            </a:endParaRPr>
          </a:p>
          <a:p>
            <a:pPr marL="571500" indent="-571500" algn="just">
              <a:buFontTx/>
              <a:buChar char="-"/>
            </a:pPr>
            <a:r>
              <a:rPr lang="fr-FR" sz="4000" dirty="0">
                <a:sym typeface="Wingdings"/>
              </a:rPr>
              <a:t>Le racisme  appel à la tolérance</a:t>
            </a:r>
          </a:p>
          <a:p>
            <a:pPr algn="just"/>
            <a:endParaRPr lang="fr-FR" sz="4000" dirty="0">
              <a:sym typeface="Wingdings"/>
            </a:endParaRPr>
          </a:p>
          <a:p>
            <a:pPr algn="just"/>
            <a:endParaRPr lang="fr-FR" sz="3200" dirty="0">
              <a:sym typeface="Wingdings"/>
            </a:endParaRPr>
          </a:p>
        </p:txBody>
      </p:sp>
      <p:pic>
        <p:nvPicPr>
          <p:cNvPr id="3" name="Image 2" descr="Numériser 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5272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308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il_340x270.1172281269_nk1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658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xmlns:p14="http://schemas.microsoft.com/office/powerpoint/2010/main" spd="slow">
        <p:circl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/>
              <a:t>I) Présentation de l’œuvre </a:t>
            </a:r>
          </a:p>
        </p:txBody>
      </p:sp>
      <p:pic>
        <p:nvPicPr>
          <p:cNvPr id="4" name="Image 3" descr="beedle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371600"/>
            <a:ext cx="3585882" cy="5511420"/>
          </a:xfrm>
          <a:prstGeom prst="rect">
            <a:avLst/>
          </a:prstGeom>
        </p:spPr>
      </p:pic>
      <p:pic>
        <p:nvPicPr>
          <p:cNvPr id="5" name="Image 4" descr="Couverture_B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0588" y="1391560"/>
            <a:ext cx="3860479" cy="5466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86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xmlns:p14="http://schemas.microsoft.com/office/powerpoint/2010/main" spd="slow">
        <p:circl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Les-contes-de-Beedle-le-Barde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3667" y="3959343"/>
            <a:ext cx="1681931" cy="2241245"/>
          </a:xfrm>
          <a:prstGeom prst="rect">
            <a:avLst/>
          </a:prstGeom>
        </p:spPr>
      </p:pic>
      <p:pic>
        <p:nvPicPr>
          <p:cNvPr id="8" name="Image 7" descr="978095601090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75" y="3974351"/>
            <a:ext cx="2100932" cy="2226237"/>
          </a:xfrm>
          <a:prstGeom prst="rect">
            <a:avLst/>
          </a:prstGeom>
        </p:spPr>
      </p:pic>
      <p:pic>
        <p:nvPicPr>
          <p:cNvPr id="9" name="Image 8" descr="Couverture_BB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840" y="3974351"/>
            <a:ext cx="1734263" cy="2226237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702236" y="448235"/>
            <a:ext cx="754529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fr-FR" sz="2000" b="1" u="sng" dirty="0"/>
          </a:p>
          <a:p>
            <a:pPr algn="just"/>
            <a:r>
              <a:rPr lang="fr-FR" sz="2000" b="1" dirty="0"/>
              <a:t>« The Tales of </a:t>
            </a:r>
            <a:r>
              <a:rPr lang="fr-FR" sz="2000" b="1" dirty="0" err="1"/>
              <a:t>Beedle</a:t>
            </a:r>
            <a:r>
              <a:rPr lang="fr-FR" sz="2000" b="1" dirty="0"/>
              <a:t> the bard » (« Les Contes de </a:t>
            </a:r>
            <a:r>
              <a:rPr lang="fr-FR" sz="2000" b="1" dirty="0" err="1"/>
              <a:t>Beedle</a:t>
            </a:r>
            <a:r>
              <a:rPr lang="fr-FR" sz="2000" b="1" dirty="0"/>
              <a:t> le Barde ») :</a:t>
            </a:r>
          </a:p>
          <a:p>
            <a:pPr marL="285750" indent="-285750" algn="just">
              <a:buFontTx/>
              <a:buChar char="-"/>
            </a:pPr>
            <a:r>
              <a:rPr lang="fr-FR" sz="2000" b="1" dirty="0"/>
              <a:t>écrit par J.K. Rowling</a:t>
            </a:r>
          </a:p>
          <a:p>
            <a:pPr algn="just"/>
            <a:endParaRPr lang="fr-FR" sz="2000" b="1" dirty="0"/>
          </a:p>
          <a:p>
            <a:pPr marL="285750" indent="-285750" algn="just">
              <a:buFontTx/>
              <a:buChar char="-"/>
            </a:pPr>
            <a:r>
              <a:rPr lang="fr-FR" sz="2000" b="1" dirty="0"/>
              <a:t>Paru le 4 Décembre 2008 aux éditions Bloomsbury et </a:t>
            </a:r>
            <a:r>
              <a:rPr lang="fr-FR" sz="2000" b="1" dirty="0" err="1"/>
              <a:t>Scholastic</a:t>
            </a:r>
            <a:r>
              <a:rPr lang="fr-FR" sz="2000" b="1" dirty="0"/>
              <a:t> (Gallimard Jeunesse pour la version française) dans 23 pays.</a:t>
            </a:r>
          </a:p>
          <a:p>
            <a:pPr algn="just"/>
            <a:endParaRPr lang="fr-FR" sz="2000" b="1" dirty="0"/>
          </a:p>
          <a:p>
            <a:pPr marL="285750" indent="-285750" algn="just">
              <a:buFontTx/>
              <a:buChar char="-"/>
            </a:pPr>
            <a:r>
              <a:rPr lang="fr-FR" sz="2000" b="1" dirty="0"/>
              <a:t>L’argent remporté revient intégralement à l’ONG « </a:t>
            </a:r>
            <a:r>
              <a:rPr lang="fr-FR" sz="2000" b="1" dirty="0" err="1"/>
              <a:t>Children’s</a:t>
            </a:r>
            <a:r>
              <a:rPr lang="fr-FR" sz="2000" b="1" dirty="0"/>
              <a:t> High </a:t>
            </a:r>
            <a:r>
              <a:rPr lang="fr-FR" sz="2000" b="1" dirty="0" err="1"/>
              <a:t>Level</a:t>
            </a:r>
            <a:r>
              <a:rPr lang="fr-FR" sz="2000" b="1" dirty="0"/>
              <a:t> Group » venant en aide aux enfants dont la situation sociale est très précaire.</a:t>
            </a:r>
          </a:p>
          <a:p>
            <a:pPr marL="285750" indent="-285750">
              <a:buFontTx/>
              <a:buChar char="-"/>
            </a:pPr>
            <a:endParaRPr lang="fr-FR" sz="2000" b="1" dirty="0"/>
          </a:p>
          <a:p>
            <a:pPr marL="285750" indent="-285750">
              <a:buFontTx/>
              <a:buChar char="-"/>
            </a:pPr>
            <a:endParaRPr lang="fr-FR" b="1" dirty="0"/>
          </a:p>
          <a:p>
            <a:pPr marL="285750" indent="-285750">
              <a:buFontTx/>
              <a:buChar char="-"/>
            </a:pPr>
            <a:endParaRPr lang="fr-FR" dirty="0"/>
          </a:p>
        </p:txBody>
      </p:sp>
      <p:pic>
        <p:nvPicPr>
          <p:cNvPr id="2" name="Image 1" descr="beedle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397" y="3974351"/>
            <a:ext cx="1539485" cy="2226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135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/>
              <a:t>II) Résumé </a:t>
            </a:r>
          </a:p>
        </p:txBody>
      </p:sp>
      <p:pic>
        <p:nvPicPr>
          <p:cNvPr id="4" name="Image 3" descr="Numériser 3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42" t="16509" r="18387" b="15737"/>
          <a:stretch/>
        </p:blipFill>
        <p:spPr>
          <a:xfrm>
            <a:off x="1671675" y="1231006"/>
            <a:ext cx="6181312" cy="5626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3381"/>
      </p:ext>
    </p:extLst>
  </p:cSld>
  <p:clrMapOvr>
    <a:masterClrMapping/>
  </p:clrMapOvr>
  <p:transition spd="slow"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a_Fontaine_de_la_Bonne_Fortun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78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526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/>
              <a:t>III) Choix du passage </a:t>
            </a:r>
          </a:p>
        </p:txBody>
      </p:sp>
      <p:pic>
        <p:nvPicPr>
          <p:cNvPr id="4" name="Image 3" descr="Numériser 4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24" t="45496" r="26104" b="22898"/>
          <a:stretch/>
        </p:blipFill>
        <p:spPr>
          <a:xfrm>
            <a:off x="1035678" y="1371600"/>
            <a:ext cx="7192335" cy="5403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015158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Numériser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638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xmlns:p14="http://schemas.microsoft.com/office/powerpoint/2010/main" spd="slow">
        <p:circl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/>
              <a:t>IV) Commentaire</a:t>
            </a:r>
          </a:p>
        </p:txBody>
      </p:sp>
      <p:pic>
        <p:nvPicPr>
          <p:cNvPr id="4" name="Image 3" descr="Numériser 2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117" b="3852"/>
          <a:stretch/>
        </p:blipFill>
        <p:spPr>
          <a:xfrm>
            <a:off x="557225" y="1287370"/>
            <a:ext cx="8038670" cy="5570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964754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a_Fontaine_de_la_Bonne_Fortune - copie 4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55" t="6645"/>
          <a:stretch/>
        </p:blipFill>
        <p:spPr>
          <a:xfrm>
            <a:off x="0" y="0"/>
            <a:ext cx="2659529" cy="685799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853764" y="268941"/>
            <a:ext cx="6066117" cy="6740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3600" dirty="0"/>
              <a:t>« La première, qui s’appelait </a:t>
            </a:r>
            <a:r>
              <a:rPr lang="fr-FR" sz="3600" b="1" dirty="0" err="1"/>
              <a:t>Asha</a:t>
            </a:r>
            <a:r>
              <a:rPr lang="fr-FR" sz="3600" dirty="0"/>
              <a:t>, était affectée d’une maladie qu’aucun guérisseur ne pouvait soulager. Elle espérait que la fontaine chasserait ses symptômes et lui accorderait une vie longue et heureuse. » </a:t>
            </a:r>
          </a:p>
          <a:p>
            <a:pPr marL="285750" indent="-285750" algn="just">
              <a:buFontTx/>
              <a:buChar char="-"/>
            </a:pPr>
            <a:endParaRPr lang="fr-FR" sz="3600" dirty="0"/>
          </a:p>
          <a:p>
            <a:pPr marL="457200" indent="-457200" algn="just">
              <a:buFont typeface="Wingdings" charset="2"/>
              <a:buChar char="²"/>
            </a:pPr>
            <a:r>
              <a:rPr lang="fr-FR" sz="3600" dirty="0" err="1"/>
              <a:t>Asha</a:t>
            </a:r>
            <a:r>
              <a:rPr lang="fr-FR" sz="3600" dirty="0"/>
              <a:t> </a:t>
            </a:r>
            <a:r>
              <a:rPr lang="fr-FR" sz="3600" dirty="0">
                <a:sym typeface="Wingdings"/>
              </a:rPr>
              <a:t></a:t>
            </a:r>
            <a:r>
              <a:rPr lang="fr-FR" sz="3600" dirty="0"/>
              <a:t> prénom Indien &gt; « Celle qui porte la bonne étoile » ou « vie et espoir »</a:t>
            </a:r>
          </a:p>
          <a:p>
            <a:endParaRPr lang="fr-FR" dirty="0"/>
          </a:p>
          <a:p>
            <a:r>
              <a:rPr lang="fr-FR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767382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Encrier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Encrier.thmx</Template>
  <TotalTime>2006</TotalTime>
  <Words>188</Words>
  <Application>Microsoft Office PowerPoint</Application>
  <PresentationFormat>Affichage à l'écran (4:3)</PresentationFormat>
  <Paragraphs>43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1" baseType="lpstr">
      <vt:lpstr>Edwardian Script ITC</vt:lpstr>
      <vt:lpstr>Goudy Old Style</vt:lpstr>
      <vt:lpstr>Impact</vt:lpstr>
      <vt:lpstr>Rockwell</vt:lpstr>
      <vt:lpstr>Wingdings</vt:lpstr>
      <vt:lpstr>Encrier</vt:lpstr>
      <vt:lpstr>« Les Contes de Beedle   le Barde »      </vt:lpstr>
      <vt:lpstr>I) Présentation de l’œuvre </vt:lpstr>
      <vt:lpstr>Présentation PowerPoint</vt:lpstr>
      <vt:lpstr>II) Résumé </vt:lpstr>
      <vt:lpstr>Présentation PowerPoint</vt:lpstr>
      <vt:lpstr>III) Choix du passage </vt:lpstr>
      <vt:lpstr>Présentation PowerPoint</vt:lpstr>
      <vt:lpstr>IV) Commentaire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 Les Contes de Beedle   le barde »</dc:title>
  <dc:creator>Fabien Depret</dc:creator>
  <cp:lastModifiedBy>Denis</cp:lastModifiedBy>
  <cp:revision>61</cp:revision>
  <dcterms:created xsi:type="dcterms:W3CDTF">2017-09-16T09:24:29Z</dcterms:created>
  <dcterms:modified xsi:type="dcterms:W3CDTF">2017-09-22T08:53:34Z</dcterms:modified>
</cp:coreProperties>
</file>